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4" r:id="rId7"/>
    <p:sldId id="261" r:id="rId8"/>
    <p:sldId id="262" r:id="rId9"/>
    <p:sldId id="263" r:id="rId10"/>
    <p:sldId id="266" r:id="rId11"/>
    <p:sldId id="265" r:id="rId12"/>
  </p:sldIdLst>
  <p:sldSz cx="13716000" cy="10287000"/>
  <p:notesSz cx="6858000" cy="9144000"/>
  <p:embeddedFontLst>
    <p:embeddedFont>
      <p:font typeface="Calibri" panose="020F0502020204030204" pitchFamily="34" charset="0"/>
      <p:regular r:id="rId14"/>
      <p:bold r:id="rId15"/>
      <p:italic r:id="rId16"/>
      <p:boldItalic r:id="rId17"/>
    </p:embeddedFont>
    <p:embeddedFont>
      <p:font typeface="Montserrat Classic" pitchFamily="2" charset="77"/>
      <p:regular r:id="rId18"/>
    </p:embeddedFont>
    <p:embeddedFont>
      <p:font typeface="Montserrat Classic Bold" pitchFamily="2" charset="77"/>
      <p:regular r:id="rId19"/>
      <p:bold r:id="rId20"/>
    </p:embeddedFont>
    <p:embeddedFont>
      <p:font typeface="Montserrat Light" pitchFamily="2" charset="77"/>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78" autoAdjust="0"/>
    <p:restoredTop sz="94650" autoAdjust="0"/>
  </p:normalViewPr>
  <p:slideViewPr>
    <p:cSldViewPr>
      <p:cViewPr>
        <p:scale>
          <a:sx n="93" d="100"/>
          <a:sy n="93" d="100"/>
        </p:scale>
        <p:origin x="1248" y="-88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9A06A-B11A-4DAB-B713-2524B6C0D0DD}" type="datetimeFigureOut">
              <a:rPr lang="en-US" smtClean="0"/>
              <a:t>5/21/20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22A32-85CC-4F92-8759-0C26FEB8D011}" type="slidenum">
              <a:rPr lang="en-US" smtClean="0"/>
              <a:t>‹#›</a:t>
            </a:fld>
            <a:endParaRPr lang="en-US"/>
          </a:p>
        </p:txBody>
      </p:sp>
    </p:spTree>
    <p:extLst>
      <p:ext uri="{BB962C8B-B14F-4D97-AF65-F5344CB8AC3E}">
        <p14:creationId xmlns:p14="http://schemas.microsoft.com/office/powerpoint/2010/main" val="188319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1</a:t>
            </a:fld>
            <a:endParaRPr lang="en-US"/>
          </a:p>
        </p:txBody>
      </p:sp>
    </p:spTree>
    <p:extLst>
      <p:ext uri="{BB962C8B-B14F-4D97-AF65-F5344CB8AC3E}">
        <p14:creationId xmlns:p14="http://schemas.microsoft.com/office/powerpoint/2010/main" val="394258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10</a:t>
            </a:fld>
            <a:endParaRPr lang="en-US"/>
          </a:p>
        </p:txBody>
      </p:sp>
    </p:spTree>
    <p:extLst>
      <p:ext uri="{BB962C8B-B14F-4D97-AF65-F5344CB8AC3E}">
        <p14:creationId xmlns:p14="http://schemas.microsoft.com/office/powerpoint/2010/main" val="98845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11</a:t>
            </a:fld>
            <a:endParaRPr lang="en-US"/>
          </a:p>
        </p:txBody>
      </p:sp>
    </p:spTree>
    <p:extLst>
      <p:ext uri="{BB962C8B-B14F-4D97-AF65-F5344CB8AC3E}">
        <p14:creationId xmlns:p14="http://schemas.microsoft.com/office/powerpoint/2010/main" val="149066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2</a:t>
            </a:fld>
            <a:endParaRPr lang="en-US"/>
          </a:p>
        </p:txBody>
      </p:sp>
    </p:spTree>
    <p:extLst>
      <p:ext uri="{BB962C8B-B14F-4D97-AF65-F5344CB8AC3E}">
        <p14:creationId xmlns:p14="http://schemas.microsoft.com/office/powerpoint/2010/main" val="302340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3</a:t>
            </a:fld>
            <a:endParaRPr lang="en-US"/>
          </a:p>
        </p:txBody>
      </p:sp>
    </p:spTree>
    <p:extLst>
      <p:ext uri="{BB962C8B-B14F-4D97-AF65-F5344CB8AC3E}">
        <p14:creationId xmlns:p14="http://schemas.microsoft.com/office/powerpoint/2010/main" val="210661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4</a:t>
            </a:fld>
            <a:endParaRPr lang="en-US"/>
          </a:p>
        </p:txBody>
      </p:sp>
    </p:spTree>
    <p:extLst>
      <p:ext uri="{BB962C8B-B14F-4D97-AF65-F5344CB8AC3E}">
        <p14:creationId xmlns:p14="http://schemas.microsoft.com/office/powerpoint/2010/main" val="12560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5</a:t>
            </a:fld>
            <a:endParaRPr lang="en-US"/>
          </a:p>
        </p:txBody>
      </p:sp>
    </p:spTree>
    <p:extLst>
      <p:ext uri="{BB962C8B-B14F-4D97-AF65-F5344CB8AC3E}">
        <p14:creationId xmlns:p14="http://schemas.microsoft.com/office/powerpoint/2010/main" val="391439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6</a:t>
            </a:fld>
            <a:endParaRPr lang="en-US"/>
          </a:p>
        </p:txBody>
      </p:sp>
    </p:spTree>
    <p:extLst>
      <p:ext uri="{BB962C8B-B14F-4D97-AF65-F5344CB8AC3E}">
        <p14:creationId xmlns:p14="http://schemas.microsoft.com/office/powerpoint/2010/main" val="40381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7</a:t>
            </a:fld>
            <a:endParaRPr lang="en-US"/>
          </a:p>
        </p:txBody>
      </p:sp>
    </p:spTree>
    <p:extLst>
      <p:ext uri="{BB962C8B-B14F-4D97-AF65-F5344CB8AC3E}">
        <p14:creationId xmlns:p14="http://schemas.microsoft.com/office/powerpoint/2010/main" val="417761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8</a:t>
            </a:fld>
            <a:endParaRPr lang="en-US"/>
          </a:p>
        </p:txBody>
      </p:sp>
    </p:spTree>
    <p:extLst>
      <p:ext uri="{BB962C8B-B14F-4D97-AF65-F5344CB8AC3E}">
        <p14:creationId xmlns:p14="http://schemas.microsoft.com/office/powerpoint/2010/main" val="96041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22A32-85CC-4F92-8759-0C26FEB8D011}" type="slidenum">
              <a:rPr lang="en-US" smtClean="0"/>
              <a:t>9</a:t>
            </a:fld>
            <a:endParaRPr lang="en-US"/>
          </a:p>
        </p:txBody>
      </p:sp>
    </p:spTree>
    <p:extLst>
      <p:ext uri="{BB962C8B-B14F-4D97-AF65-F5344CB8AC3E}">
        <p14:creationId xmlns:p14="http://schemas.microsoft.com/office/powerpoint/2010/main" val="110788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350" y="2130425"/>
            <a:ext cx="5829300" cy="1470025"/>
          </a:xfrm>
        </p:spPr>
        <p:txBody>
          <a:bodyPr/>
          <a:lstStyle>
            <a:lvl1pPr algn="ctr">
              <a:lnSpc>
                <a:spcPts val="5759"/>
              </a:lnSpc>
              <a:defRPr>
                <a:solidFill>
                  <a:srgbClr val="002060"/>
                </a:solidFill>
              </a:defRPr>
            </a:lvl1pPr>
          </a:lstStyle>
          <a:p>
            <a:pPr algn="ctr">
              <a:lnSpc>
                <a:spcPts val="5759"/>
              </a:lnSpc>
            </a:pPr>
            <a:r>
              <a:rPr lang="en-US" sz="3600" spc="47" dirty="0">
                <a:solidFill>
                  <a:srgbClr val="F8FBFD"/>
                </a:solidFill>
                <a:latin typeface="Montserrat Classic Bold"/>
              </a:rPr>
              <a:t>OUR NEW HIRING PROCESS</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2050" name="Picture 2" descr="Third Party Marketers Association">
            <a:extLst>
              <a:ext uri="{FF2B5EF4-FFF2-40B4-BE49-F238E27FC236}">
                <a16:creationId xmlns:a16="http://schemas.microsoft.com/office/drawing/2014/main" id="{98679787-4F44-49BA-B22B-1328966706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1" y="403547"/>
            <a:ext cx="3314700" cy="876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6356351"/>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5/21/20</a:t>
            </a:fld>
            <a:endParaRPr lang="en-US"/>
          </a:p>
        </p:txBody>
      </p:sp>
      <p:sp>
        <p:nvSpPr>
          <p:cNvPr id="5" name="Footer Placeholder 4"/>
          <p:cNvSpPr>
            <a:spLocks noGrp="1"/>
          </p:cNvSpPr>
          <p:nvPr>
            <p:ph type="ftr" sz="quarter" idx="3"/>
          </p:nvPr>
        </p:nvSpPr>
        <p:spPr>
          <a:xfrm>
            <a:off x="2343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6356351"/>
            <a:ext cx="1600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3pm.org/loginsign-up" TargetMode="External"/><Relationship Id="rId5" Type="http://schemas.openxmlformats.org/officeDocument/2006/relationships/image" Target="../media/image1.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ken@arrowpartners.com" TargetMode="External"/><Relationship Id="rId5" Type="http://schemas.openxmlformats.org/officeDocument/2006/relationships/hyperlink" Target="mailto:Jerome.glodas@myfunds.fr" TargetMode="External"/><Relationship Id="rId4" Type="http://schemas.openxmlformats.org/officeDocument/2006/relationships/hyperlink" Target="mailto:stephanie.wilks@myfundsoffi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3pm.org/member-directory"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airtable.com/shrGXYoFgdAmIGcO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t="12500" b="12500"/>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1FDF15-2C2D-4647-B7FC-D3F29D5BA5E9}"/>
              </a:ext>
            </a:extLst>
          </p:cNvPr>
          <p:cNvSpPr/>
          <p:nvPr/>
        </p:nvSpPr>
        <p:spPr>
          <a:xfrm>
            <a:off x="0" y="0"/>
            <a:ext cx="9886950" cy="102869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4"/>
          <p:cNvSpPr txBox="1"/>
          <p:nvPr/>
        </p:nvSpPr>
        <p:spPr>
          <a:xfrm>
            <a:off x="596348" y="1572802"/>
            <a:ext cx="6429674" cy="408189"/>
          </a:xfrm>
          <a:prstGeom prst="rect">
            <a:avLst/>
          </a:prstGeom>
        </p:spPr>
        <p:txBody>
          <a:bodyPr lIns="0" tIns="0" rIns="0" bIns="0" rtlCol="0" anchor="t">
            <a:spAutoFit/>
          </a:bodyPr>
          <a:lstStyle/>
          <a:p>
            <a:pPr>
              <a:lnSpc>
                <a:spcPts val="3359"/>
              </a:lnSpc>
            </a:pPr>
            <a:r>
              <a:rPr lang="en-US" sz="2399" b="1" spc="239" dirty="0">
                <a:solidFill>
                  <a:srgbClr val="F8FBFD"/>
                </a:solidFill>
                <a:latin typeface="+mj-lt"/>
              </a:rPr>
              <a:t>WELCOME TO THE</a:t>
            </a:r>
          </a:p>
        </p:txBody>
      </p:sp>
      <p:grpSp>
        <p:nvGrpSpPr>
          <p:cNvPr id="5" name="Group 5"/>
          <p:cNvGrpSpPr/>
          <p:nvPr/>
        </p:nvGrpSpPr>
        <p:grpSpPr>
          <a:xfrm>
            <a:off x="596348" y="2524378"/>
            <a:ext cx="9004852" cy="6770638"/>
            <a:chOff x="50253" y="459794"/>
            <a:chExt cx="15431057" cy="10259222"/>
          </a:xfrm>
        </p:grpSpPr>
        <p:sp>
          <p:nvSpPr>
            <p:cNvPr id="6" name="TextBox 6"/>
            <p:cNvSpPr txBox="1"/>
            <p:nvPr/>
          </p:nvSpPr>
          <p:spPr>
            <a:xfrm>
              <a:off x="50253" y="459794"/>
              <a:ext cx="15431057" cy="10259222"/>
            </a:xfrm>
            <a:prstGeom prst="rect">
              <a:avLst/>
            </a:prstGeom>
          </p:spPr>
          <p:txBody>
            <a:bodyPr lIns="0" tIns="0" rIns="0" bIns="0" rtlCol="0" anchor="t">
              <a:spAutoFit/>
            </a:bodyPr>
            <a:lstStyle/>
            <a:p>
              <a:pPr>
                <a:lnSpc>
                  <a:spcPts val="9000"/>
                </a:lnSpc>
              </a:pPr>
              <a:r>
                <a:rPr lang="en-US" sz="9000" dirty="0">
                  <a:solidFill>
                    <a:srgbClr val="97BCC7"/>
                  </a:solidFill>
                  <a:latin typeface="Montserrat Classic Bold"/>
                </a:rPr>
                <a:t>THIRD PARTY MARKETERS ASSOCIATION</a:t>
              </a:r>
            </a:p>
            <a:p>
              <a:pPr>
                <a:lnSpc>
                  <a:spcPts val="9000"/>
                </a:lnSpc>
              </a:pPr>
              <a:endParaRPr lang="en-US" sz="9000" dirty="0">
                <a:solidFill>
                  <a:srgbClr val="97BCC7"/>
                </a:solidFill>
                <a:latin typeface="Montserrat Classic Bold"/>
              </a:endParaRPr>
            </a:p>
            <a:p>
              <a:pPr>
                <a:lnSpc>
                  <a:spcPts val="9000"/>
                </a:lnSpc>
              </a:pPr>
              <a:endParaRPr lang="en-US" sz="9000" dirty="0">
                <a:solidFill>
                  <a:srgbClr val="97BCC7"/>
                </a:solidFill>
                <a:latin typeface="Montserrat Classic Bold"/>
              </a:endParaRPr>
            </a:p>
          </p:txBody>
        </p:sp>
        <p:sp>
          <p:nvSpPr>
            <p:cNvPr id="7" name="TextBox 7"/>
            <p:cNvSpPr txBox="1"/>
            <p:nvPr/>
          </p:nvSpPr>
          <p:spPr>
            <a:xfrm>
              <a:off x="2000262" y="7383030"/>
              <a:ext cx="11430531" cy="2600534"/>
            </a:xfrm>
            <a:prstGeom prst="rect">
              <a:avLst/>
            </a:prstGeom>
          </p:spPr>
          <p:txBody>
            <a:bodyPr lIns="0" tIns="0" rIns="0" bIns="0" rtlCol="0" anchor="t">
              <a:spAutoFit/>
            </a:bodyPr>
            <a:lstStyle/>
            <a:p>
              <a:pPr algn="ctr">
                <a:lnSpc>
                  <a:spcPts val="3359"/>
                </a:lnSpc>
              </a:pPr>
              <a:r>
                <a:rPr lang="en-US" sz="2399" spc="23" dirty="0">
                  <a:solidFill>
                    <a:schemeClr val="bg1"/>
                  </a:solidFill>
                  <a:latin typeface="+mj-lt"/>
                </a:rPr>
                <a:t>PRESENTED BY </a:t>
              </a:r>
            </a:p>
            <a:p>
              <a:pPr algn="ctr">
                <a:lnSpc>
                  <a:spcPts val="3359"/>
                </a:lnSpc>
              </a:pPr>
              <a:r>
                <a:rPr lang="en-US" sz="2399" spc="23" dirty="0">
                  <a:solidFill>
                    <a:schemeClr val="bg1"/>
                  </a:solidFill>
                  <a:latin typeface="+mj-lt"/>
                </a:rPr>
                <a:t>Ken Rogers, Arrow Partners Inc. &amp; </a:t>
              </a:r>
            </a:p>
            <a:p>
              <a:pPr algn="ctr">
                <a:lnSpc>
                  <a:spcPts val="3359"/>
                </a:lnSpc>
              </a:pPr>
              <a:r>
                <a:rPr lang="en-US" sz="2400" dirty="0">
                  <a:solidFill>
                    <a:schemeClr val="bg1"/>
                  </a:solidFill>
                  <a:latin typeface="+mj-lt"/>
                </a:rPr>
                <a:t>Jérôme</a:t>
              </a:r>
              <a:r>
                <a:rPr lang="en-US" sz="2399" spc="23" dirty="0">
                  <a:solidFill>
                    <a:schemeClr val="bg1"/>
                  </a:solidFill>
                  <a:latin typeface="+mj-lt"/>
                </a:rPr>
                <a:t> Glodas, </a:t>
              </a:r>
              <a:r>
                <a:rPr lang="en-US" sz="2399" spc="23" dirty="0" err="1">
                  <a:solidFill>
                    <a:schemeClr val="bg1"/>
                  </a:solidFill>
                  <a:latin typeface="+mj-lt"/>
                </a:rPr>
                <a:t>MyFunds</a:t>
              </a:r>
              <a:r>
                <a:rPr lang="en-US" sz="2399" spc="23" dirty="0">
                  <a:solidFill>
                    <a:schemeClr val="bg1"/>
                  </a:solidFill>
                  <a:latin typeface="+mj-lt"/>
                </a:rPr>
                <a:t> Office &amp; </a:t>
              </a:r>
            </a:p>
            <a:p>
              <a:pPr algn="ctr">
                <a:lnSpc>
                  <a:spcPts val="3359"/>
                </a:lnSpc>
              </a:pPr>
              <a:r>
                <a:rPr lang="en-US" sz="2399" spc="23" dirty="0" err="1">
                  <a:solidFill>
                    <a:schemeClr val="bg1"/>
                  </a:solidFill>
                  <a:latin typeface="+mj-lt"/>
                </a:rPr>
                <a:t>MyFunds</a:t>
              </a:r>
              <a:r>
                <a:rPr lang="en-US" sz="2399" spc="23" dirty="0">
                  <a:solidFill>
                    <a:schemeClr val="bg1"/>
                  </a:solidFill>
                  <a:latin typeface="+mj-lt"/>
                </a:rPr>
                <a:t> Invest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Raised hand">
            <a:extLst>
              <a:ext uri="{FF2B5EF4-FFF2-40B4-BE49-F238E27FC236}">
                <a16:creationId xmlns:a16="http://schemas.microsoft.com/office/drawing/2014/main" id="{0B040394-E336-7349-95FA-F5AC2309B2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0200" y="6843932"/>
            <a:ext cx="3200400" cy="3200400"/>
          </a:xfrm>
          <a:prstGeom prst="rect">
            <a:avLst/>
          </a:prstGeom>
        </p:spPr>
      </p:pic>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2"/>
          <p:cNvSpPr txBox="1"/>
          <p:nvPr/>
        </p:nvSpPr>
        <p:spPr>
          <a:xfrm>
            <a:off x="1502656" y="617035"/>
            <a:ext cx="10710688" cy="677237"/>
          </a:xfrm>
          <a:prstGeom prst="rect">
            <a:avLst/>
          </a:prstGeom>
        </p:spPr>
        <p:txBody>
          <a:bodyPr lIns="0" tIns="0" rIns="0" bIns="0" rtlCol="0" anchor="t">
            <a:spAutoFit/>
          </a:bodyPr>
          <a:lstStyle/>
          <a:p>
            <a:pPr algn="ctr">
              <a:lnSpc>
                <a:spcPts val="5759"/>
              </a:lnSpc>
            </a:pPr>
            <a:r>
              <a:rPr lang="en-US" sz="4799" spc="47" dirty="0">
                <a:solidFill>
                  <a:srgbClr val="F8FBFD"/>
                </a:solidFill>
                <a:latin typeface="Montserrat Classic Bold"/>
              </a:rPr>
              <a:t>HOW CAN I BECOME A MEMBER?</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4339650"/>
          </a:xfrm>
          <a:prstGeom prst="rect">
            <a:avLst/>
          </a:prstGeom>
        </p:spPr>
        <p:txBody>
          <a:bodyPr wrap="square" lIns="0" tIns="0" rIns="0" bIns="0" rtlCol="0" anchor="t">
            <a:spAutoFit/>
          </a:bodyPr>
          <a:lstStyle/>
          <a:p>
            <a:pPr>
              <a:lnSpc>
                <a:spcPts val="2700"/>
              </a:lnSpc>
            </a:pPr>
            <a:r>
              <a:rPr lang="en-US" sz="3200" b="1" spc="18" dirty="0">
                <a:latin typeface="+mj-lt"/>
              </a:rPr>
              <a:t>It’s simple! </a:t>
            </a:r>
            <a:br>
              <a:rPr lang="en-US" sz="3200" b="1" spc="18" dirty="0">
                <a:solidFill>
                  <a:srgbClr val="0070C0"/>
                </a:solidFill>
                <a:latin typeface="+mj-lt"/>
              </a:rPr>
            </a:br>
            <a:endParaRPr lang="en-US" sz="3200" b="1" spc="18" dirty="0">
              <a:latin typeface="+mj-lt"/>
            </a:endParaRPr>
          </a:p>
          <a:p>
            <a:pPr marL="457200" indent="-457200">
              <a:buFont typeface="+mj-lt"/>
              <a:buAutoNum type="arabicPeriod"/>
            </a:pPr>
            <a:r>
              <a:rPr lang="en-US" sz="2400" dirty="0">
                <a:latin typeface="+mj-lt"/>
              </a:rPr>
              <a:t>Click here to submit payment for your first year’s dues – $100 off for internationally based firms for a limited time: </a:t>
            </a:r>
            <a:r>
              <a:rPr lang="en-US" sz="2400" dirty="0">
                <a:hlinkClick r:id="rId6"/>
              </a:rPr>
              <a:t>https://www.3pm.org/loginsign-up</a:t>
            </a:r>
            <a:endParaRPr lang="en-US" sz="2400" dirty="0">
              <a:latin typeface="+mj-lt"/>
            </a:endParaRPr>
          </a:p>
          <a:p>
            <a:endParaRPr lang="en-US" sz="2400" dirty="0">
              <a:latin typeface="+mj-lt"/>
            </a:endParaRPr>
          </a:p>
          <a:p>
            <a:pPr marL="457200" indent="-457200">
              <a:buFont typeface="+mj-lt"/>
              <a:buAutoNum type="arabicPeriod"/>
            </a:pPr>
            <a:r>
              <a:rPr lang="en-US" sz="2400" dirty="0">
                <a:latin typeface="+mj-lt"/>
              </a:rPr>
              <a:t>Respond back to our registration email with our release form and attestation form to verify your qualifications to do business in your registered country   </a:t>
            </a:r>
          </a:p>
          <a:p>
            <a:endParaRPr lang="en-US" sz="2400" dirty="0">
              <a:latin typeface="+mj-lt"/>
            </a:endParaRPr>
          </a:p>
          <a:p>
            <a:r>
              <a:rPr lang="en-US" sz="2400" dirty="0">
                <a:latin typeface="+mj-lt"/>
              </a:rPr>
              <a:t>That’s it! We will then follow up with a welcome email and login information to access our directory and portals. </a:t>
            </a: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spTree>
    <p:extLst>
      <p:ext uri="{BB962C8B-B14F-4D97-AF65-F5344CB8AC3E}">
        <p14:creationId xmlns:p14="http://schemas.microsoft.com/office/powerpoint/2010/main" val="177617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2"/>
          <p:cNvSpPr txBox="1"/>
          <p:nvPr/>
        </p:nvSpPr>
        <p:spPr>
          <a:xfrm>
            <a:off x="1502656" y="617035"/>
            <a:ext cx="10710688" cy="677237"/>
          </a:xfrm>
          <a:prstGeom prst="rect">
            <a:avLst/>
          </a:prstGeom>
        </p:spPr>
        <p:txBody>
          <a:bodyPr lIns="0" tIns="0" rIns="0" bIns="0" rtlCol="0" anchor="t">
            <a:spAutoFit/>
          </a:bodyPr>
          <a:lstStyle/>
          <a:p>
            <a:pPr algn="ctr">
              <a:lnSpc>
                <a:spcPts val="5759"/>
              </a:lnSpc>
            </a:pPr>
            <a:r>
              <a:rPr lang="en-US" sz="4799" spc="47" dirty="0">
                <a:solidFill>
                  <a:srgbClr val="F8FBFD"/>
                </a:solidFill>
                <a:latin typeface="Montserrat Classic Bold"/>
              </a:rPr>
              <a:t>Q&amp;A</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4501232"/>
          </a:xfrm>
          <a:prstGeom prst="rect">
            <a:avLst/>
          </a:prstGeom>
        </p:spPr>
        <p:txBody>
          <a:bodyPr wrap="square" lIns="0" tIns="0" rIns="0" bIns="0" rtlCol="0" anchor="t">
            <a:spAutoFit/>
          </a:bodyPr>
          <a:lstStyle/>
          <a:p>
            <a:pPr>
              <a:lnSpc>
                <a:spcPts val="2700"/>
              </a:lnSpc>
            </a:pPr>
            <a:r>
              <a:rPr lang="en-US" sz="3200" b="1" spc="18" dirty="0">
                <a:latin typeface="+mj-lt"/>
              </a:rPr>
              <a:t>Questions? Comments? Let us know what you think! Submit a question in the text box. </a:t>
            </a:r>
          </a:p>
          <a:p>
            <a:pPr>
              <a:lnSpc>
                <a:spcPts val="2700"/>
              </a:lnSpc>
            </a:pPr>
            <a:endParaRPr lang="en-US" sz="3200" b="1" spc="18" dirty="0">
              <a:latin typeface="+mj-lt"/>
            </a:endParaRPr>
          </a:p>
          <a:p>
            <a:pPr>
              <a:lnSpc>
                <a:spcPts val="2700"/>
              </a:lnSpc>
            </a:pPr>
            <a:r>
              <a:rPr lang="en-US" sz="2400" spc="18" dirty="0">
                <a:latin typeface="+mj-lt"/>
              </a:rPr>
              <a:t>Or if you prefer, please contact us with any questions or comments </a:t>
            </a:r>
          </a:p>
          <a:p>
            <a:pPr>
              <a:lnSpc>
                <a:spcPts val="2700"/>
              </a:lnSpc>
            </a:pPr>
            <a:endParaRPr lang="en-US" sz="2400" spc="18" dirty="0">
              <a:latin typeface="+mj-lt"/>
            </a:endParaRPr>
          </a:p>
          <a:p>
            <a:pPr>
              <a:lnSpc>
                <a:spcPts val="2700"/>
              </a:lnSpc>
            </a:pPr>
            <a:endParaRPr lang="en-US" sz="2400" spc="18" dirty="0">
              <a:latin typeface="+mj-lt"/>
            </a:endParaRPr>
          </a:p>
          <a:p>
            <a:pPr>
              <a:lnSpc>
                <a:spcPts val="2700"/>
              </a:lnSpc>
            </a:pPr>
            <a:r>
              <a:rPr lang="en-US" sz="2400" spc="18" dirty="0">
                <a:latin typeface="+mj-lt"/>
              </a:rPr>
              <a:t>Stephanie Wilks: </a:t>
            </a:r>
            <a:r>
              <a:rPr lang="en-US" sz="2400" spc="18" dirty="0">
                <a:latin typeface="+mj-lt"/>
                <a:hlinkClick r:id="rId4"/>
              </a:rPr>
              <a:t>stephanie.wilks@myfundsoffice.com</a:t>
            </a:r>
            <a:endParaRPr lang="en-US" sz="2400" spc="18" dirty="0">
              <a:latin typeface="+mj-lt"/>
            </a:endParaRPr>
          </a:p>
          <a:p>
            <a:pPr>
              <a:lnSpc>
                <a:spcPts val="2700"/>
              </a:lnSpc>
            </a:pPr>
            <a:endParaRPr lang="en-US" sz="2400" spc="18" dirty="0">
              <a:latin typeface="+mj-lt"/>
            </a:endParaRPr>
          </a:p>
          <a:p>
            <a:pPr>
              <a:lnSpc>
                <a:spcPts val="2700"/>
              </a:lnSpc>
            </a:pPr>
            <a:r>
              <a:rPr lang="en-US" sz="2400" dirty="0">
                <a:latin typeface="+mj-lt"/>
              </a:rPr>
              <a:t>Jérôme</a:t>
            </a:r>
            <a:r>
              <a:rPr lang="en-US" sz="2400" spc="23" dirty="0">
                <a:latin typeface="+mj-lt"/>
              </a:rPr>
              <a:t> </a:t>
            </a:r>
            <a:r>
              <a:rPr lang="en-US" sz="2400" spc="23" dirty="0" err="1">
                <a:latin typeface="+mj-lt"/>
              </a:rPr>
              <a:t>Glodas</a:t>
            </a:r>
            <a:r>
              <a:rPr lang="en-US" sz="2400" spc="23" dirty="0">
                <a:latin typeface="+mj-lt"/>
              </a:rPr>
              <a:t>: </a:t>
            </a:r>
            <a:r>
              <a:rPr lang="en-US" sz="2400" spc="23" dirty="0">
                <a:latin typeface="+mj-lt"/>
                <a:hlinkClick r:id="rId5"/>
              </a:rPr>
              <a:t>Jerome.glodas@myfunds.fr</a:t>
            </a:r>
            <a:endParaRPr lang="en-US" sz="2400" spc="23" dirty="0">
              <a:latin typeface="+mj-lt"/>
            </a:endParaRPr>
          </a:p>
          <a:p>
            <a:pPr>
              <a:lnSpc>
                <a:spcPts val="2700"/>
              </a:lnSpc>
            </a:pPr>
            <a:endParaRPr lang="en-US" sz="2400" spc="23" dirty="0">
              <a:latin typeface="+mj-lt"/>
            </a:endParaRPr>
          </a:p>
          <a:p>
            <a:pPr>
              <a:lnSpc>
                <a:spcPts val="2700"/>
              </a:lnSpc>
            </a:pPr>
            <a:r>
              <a:rPr lang="en-US" sz="2400" spc="23" dirty="0">
                <a:latin typeface="+mj-lt"/>
              </a:rPr>
              <a:t>Ken Rogers: </a:t>
            </a:r>
            <a:r>
              <a:rPr lang="en-US" sz="2400" spc="23" dirty="0">
                <a:latin typeface="+mj-lt"/>
                <a:hlinkClick r:id="rId6"/>
              </a:rPr>
              <a:t>ken@arrowpartners.com</a:t>
            </a:r>
            <a:r>
              <a:rPr lang="en-US" sz="2400" spc="23" dirty="0">
                <a:latin typeface="+mj-lt"/>
              </a:rPr>
              <a:t> </a:t>
            </a:r>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spTree>
    <p:extLst>
      <p:ext uri="{BB962C8B-B14F-4D97-AF65-F5344CB8AC3E}">
        <p14:creationId xmlns:p14="http://schemas.microsoft.com/office/powerpoint/2010/main" val="307250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1502656" y="890137"/>
            <a:ext cx="10710688" cy="677237"/>
          </a:xfrm>
          <a:prstGeom prst="rect">
            <a:avLst/>
          </a:prstGeom>
        </p:spPr>
        <p:txBody>
          <a:bodyPr lIns="0" tIns="0" rIns="0" bIns="0" rtlCol="0" anchor="t">
            <a:spAutoFit/>
          </a:bodyPr>
          <a:lstStyle/>
          <a:p>
            <a:pPr algn="ctr">
              <a:lnSpc>
                <a:spcPts val="5759"/>
              </a:lnSpc>
            </a:pPr>
            <a:r>
              <a:rPr lang="en-US" sz="4799" spc="47" dirty="0">
                <a:solidFill>
                  <a:srgbClr val="F8FBFD"/>
                </a:solidFill>
                <a:latin typeface="Montserrat Classic Bold"/>
              </a:rPr>
              <a:t>ABOUT 3PM</a:t>
            </a:r>
          </a:p>
        </p:txBody>
      </p:sp>
      <p:sp>
        <p:nvSpPr>
          <p:cNvPr id="3" name="AutoShape 3"/>
          <p:cNvSpPr/>
          <p:nvPr/>
        </p:nvSpPr>
        <p:spPr>
          <a:xfrm>
            <a:off x="4585170" y="3221312"/>
            <a:ext cx="35719" cy="4998244"/>
          </a:xfrm>
          <a:prstGeom prst="rect">
            <a:avLst/>
          </a:prstGeom>
          <a:solidFill>
            <a:srgbClr val="0070C0"/>
          </a:solidFill>
          <a:ln>
            <a:solidFill>
              <a:srgbClr val="0070C0"/>
            </a:solidFill>
          </a:ln>
        </p:spPr>
      </p:sp>
      <p:sp>
        <p:nvSpPr>
          <p:cNvPr id="4" name="AutoShape 4"/>
          <p:cNvSpPr/>
          <p:nvPr/>
        </p:nvSpPr>
        <p:spPr>
          <a:xfrm>
            <a:off x="9095112" y="3221312"/>
            <a:ext cx="35719" cy="4998244"/>
          </a:xfrm>
          <a:prstGeom prst="rect">
            <a:avLst/>
          </a:prstGeom>
          <a:solidFill>
            <a:srgbClr val="0070C0"/>
          </a:solidFill>
          <a:ln>
            <a:solidFill>
              <a:srgbClr val="0070C0"/>
            </a:solidFill>
          </a:ln>
        </p:spPr>
      </p:sp>
      <p:pic>
        <p:nvPicPr>
          <p:cNvPr id="5" name="Picture 5"/>
          <p:cNvPicPr>
            <a:picLocks noChangeAspect="1"/>
          </p:cNvPicPr>
          <p:nvPr/>
        </p:nvPicPr>
        <p:blipFill>
          <a:blip r:embed="rId3"/>
          <a:srcRect t="968" b="968"/>
          <a:stretch>
            <a:fillRect/>
          </a:stretch>
        </p:blipFill>
        <p:spPr>
          <a:xfrm>
            <a:off x="485775" y="3220389"/>
            <a:ext cx="3724568" cy="2428875"/>
          </a:xfrm>
          <a:prstGeom prst="rect">
            <a:avLst/>
          </a:prstGeom>
        </p:spPr>
      </p:pic>
      <p:pic>
        <p:nvPicPr>
          <p:cNvPr id="6" name="Picture 6"/>
          <p:cNvPicPr>
            <a:picLocks noChangeAspect="1"/>
          </p:cNvPicPr>
          <p:nvPr/>
        </p:nvPicPr>
        <p:blipFill>
          <a:blip r:embed="rId4"/>
          <a:srcRect t="48628" b="7842"/>
          <a:stretch>
            <a:fillRect/>
          </a:stretch>
        </p:blipFill>
        <p:spPr>
          <a:xfrm>
            <a:off x="9505657" y="3220389"/>
            <a:ext cx="3724568" cy="2428875"/>
          </a:xfrm>
          <a:prstGeom prst="rect">
            <a:avLst/>
          </a:prstGeom>
        </p:spPr>
      </p:pic>
      <p:grpSp>
        <p:nvGrpSpPr>
          <p:cNvPr id="7" name="Group 7"/>
          <p:cNvGrpSpPr/>
          <p:nvPr/>
        </p:nvGrpSpPr>
        <p:grpSpPr>
          <a:xfrm>
            <a:off x="490534" y="5957368"/>
            <a:ext cx="3715050" cy="2462732"/>
            <a:chOff x="0" y="-57149"/>
            <a:chExt cx="6604533" cy="4378185"/>
          </a:xfrm>
        </p:grpSpPr>
        <p:sp>
          <p:nvSpPr>
            <p:cNvPr id="8" name="TextBox 8"/>
            <p:cNvSpPr txBox="1"/>
            <p:nvPr/>
          </p:nvSpPr>
          <p:spPr>
            <a:xfrm>
              <a:off x="0" y="-57149"/>
              <a:ext cx="6604533" cy="687483"/>
            </a:xfrm>
            <a:prstGeom prst="rect">
              <a:avLst/>
            </a:prstGeom>
          </p:spPr>
          <p:txBody>
            <a:bodyPr lIns="0" tIns="0" rIns="0" bIns="0" rtlCol="0" anchor="t">
              <a:spAutoFit/>
            </a:bodyPr>
            <a:lstStyle/>
            <a:p>
              <a:pPr algn="ctr">
                <a:lnSpc>
                  <a:spcPts val="3359"/>
                </a:lnSpc>
              </a:pPr>
              <a:r>
                <a:rPr lang="en-US" sz="2399" b="1" spc="167" dirty="0">
                  <a:solidFill>
                    <a:schemeClr val="tx2"/>
                  </a:solidFill>
                  <a:latin typeface="Montserrat Classic"/>
                </a:rPr>
                <a:t>OUR HISTORY</a:t>
              </a:r>
            </a:p>
          </p:txBody>
        </p:sp>
        <p:sp>
          <p:nvSpPr>
            <p:cNvPr id="9" name="TextBox 9"/>
            <p:cNvSpPr txBox="1"/>
            <p:nvPr/>
          </p:nvSpPr>
          <p:spPr>
            <a:xfrm>
              <a:off x="0" y="702045"/>
              <a:ext cx="6604533" cy="3618991"/>
            </a:xfrm>
            <a:prstGeom prst="rect">
              <a:avLst/>
            </a:prstGeom>
          </p:spPr>
          <p:txBody>
            <a:bodyPr lIns="0" tIns="0" rIns="0" bIns="0" rtlCol="0" anchor="t">
              <a:spAutoFit/>
            </a:bodyPr>
            <a:lstStyle/>
            <a:p>
              <a:pPr algn="ctr">
                <a:lnSpc>
                  <a:spcPts val="2700"/>
                </a:lnSpc>
              </a:pPr>
              <a:r>
                <a:rPr lang="en-US" spc="18" dirty="0">
                  <a:latin typeface="Montserrat Light"/>
                </a:rPr>
                <a:t>3PM was established in 1999 with seven member firms; today, it brings together a global constituency of marketers, managers and industry product and service providers.</a:t>
              </a:r>
            </a:p>
          </p:txBody>
        </p:sp>
      </p:grpSp>
      <p:pic>
        <p:nvPicPr>
          <p:cNvPr id="10" name="Picture 10"/>
          <p:cNvPicPr>
            <a:picLocks noChangeAspect="1"/>
          </p:cNvPicPr>
          <p:nvPr/>
        </p:nvPicPr>
        <p:blipFill>
          <a:blip r:embed="rId5"/>
          <a:srcRect t="28020" b="28020"/>
          <a:stretch>
            <a:fillRect/>
          </a:stretch>
        </p:blipFill>
        <p:spPr>
          <a:xfrm>
            <a:off x="4995716" y="3191752"/>
            <a:ext cx="3724568" cy="2457512"/>
          </a:xfrm>
          <a:prstGeom prst="rect">
            <a:avLst/>
          </a:prstGeom>
        </p:spPr>
      </p:pic>
      <p:grpSp>
        <p:nvGrpSpPr>
          <p:cNvPr id="11" name="Group 11"/>
          <p:cNvGrpSpPr/>
          <p:nvPr/>
        </p:nvGrpSpPr>
        <p:grpSpPr>
          <a:xfrm>
            <a:off x="5000475" y="5957368"/>
            <a:ext cx="3715050" cy="2462732"/>
            <a:chOff x="0" y="-57149"/>
            <a:chExt cx="6604533" cy="4378185"/>
          </a:xfrm>
        </p:grpSpPr>
        <p:sp>
          <p:nvSpPr>
            <p:cNvPr id="12" name="TextBox 12"/>
            <p:cNvSpPr txBox="1"/>
            <p:nvPr/>
          </p:nvSpPr>
          <p:spPr>
            <a:xfrm>
              <a:off x="0" y="-57149"/>
              <a:ext cx="6604533" cy="687483"/>
            </a:xfrm>
            <a:prstGeom prst="rect">
              <a:avLst/>
            </a:prstGeom>
          </p:spPr>
          <p:txBody>
            <a:bodyPr lIns="0" tIns="0" rIns="0" bIns="0" rtlCol="0" anchor="t">
              <a:spAutoFit/>
            </a:bodyPr>
            <a:lstStyle/>
            <a:p>
              <a:pPr algn="ctr">
                <a:lnSpc>
                  <a:spcPts val="3359"/>
                </a:lnSpc>
              </a:pPr>
              <a:r>
                <a:rPr lang="en-US" sz="2399" b="1" spc="167" dirty="0">
                  <a:solidFill>
                    <a:schemeClr val="tx2"/>
                  </a:solidFill>
                  <a:latin typeface="Montserrat Classic"/>
                </a:rPr>
                <a:t>OUR MISSION</a:t>
              </a:r>
            </a:p>
          </p:txBody>
        </p:sp>
        <p:sp>
          <p:nvSpPr>
            <p:cNvPr id="13" name="TextBox 13"/>
            <p:cNvSpPr txBox="1"/>
            <p:nvPr/>
          </p:nvSpPr>
          <p:spPr>
            <a:xfrm>
              <a:off x="0" y="702045"/>
              <a:ext cx="6604533" cy="3618991"/>
            </a:xfrm>
            <a:prstGeom prst="rect">
              <a:avLst/>
            </a:prstGeom>
          </p:spPr>
          <p:txBody>
            <a:bodyPr lIns="0" tIns="0" rIns="0" bIns="0" rtlCol="0" anchor="t">
              <a:spAutoFit/>
            </a:bodyPr>
            <a:lstStyle/>
            <a:p>
              <a:pPr algn="ctr">
                <a:lnSpc>
                  <a:spcPts val="2700"/>
                </a:lnSpc>
              </a:pPr>
              <a:r>
                <a:rPr lang="en-US" spc="18" dirty="0">
                  <a:latin typeface="Montserrat Light"/>
                </a:rPr>
                <a:t>Our mission at 3PM is to provide members with education, information and advocacy. We act as a central hub of industry information for 3PM firms and investment managers. </a:t>
              </a:r>
            </a:p>
          </p:txBody>
        </p:sp>
      </p:grpSp>
      <p:grpSp>
        <p:nvGrpSpPr>
          <p:cNvPr id="14" name="Group 14"/>
          <p:cNvGrpSpPr/>
          <p:nvPr/>
        </p:nvGrpSpPr>
        <p:grpSpPr>
          <a:xfrm>
            <a:off x="9515175" y="5957368"/>
            <a:ext cx="3715050" cy="2808981"/>
            <a:chOff x="0" y="-57149"/>
            <a:chExt cx="6604533" cy="4993738"/>
          </a:xfrm>
        </p:grpSpPr>
        <p:sp>
          <p:nvSpPr>
            <p:cNvPr id="15" name="TextBox 15"/>
            <p:cNvSpPr txBox="1"/>
            <p:nvPr/>
          </p:nvSpPr>
          <p:spPr>
            <a:xfrm>
              <a:off x="0" y="-57149"/>
              <a:ext cx="6604533" cy="687483"/>
            </a:xfrm>
            <a:prstGeom prst="rect">
              <a:avLst/>
            </a:prstGeom>
          </p:spPr>
          <p:txBody>
            <a:bodyPr lIns="0" tIns="0" rIns="0" bIns="0" rtlCol="0" anchor="t">
              <a:spAutoFit/>
            </a:bodyPr>
            <a:lstStyle/>
            <a:p>
              <a:pPr algn="ctr">
                <a:lnSpc>
                  <a:spcPts val="3359"/>
                </a:lnSpc>
              </a:pPr>
              <a:r>
                <a:rPr lang="en-US" sz="2399" b="1" spc="167" dirty="0">
                  <a:solidFill>
                    <a:schemeClr val="tx2"/>
                  </a:solidFill>
                  <a:latin typeface="Montserrat Classic"/>
                </a:rPr>
                <a:t>OUR PROMISE</a:t>
              </a:r>
            </a:p>
          </p:txBody>
        </p:sp>
        <p:sp>
          <p:nvSpPr>
            <p:cNvPr id="16" name="TextBox 16"/>
            <p:cNvSpPr txBox="1"/>
            <p:nvPr/>
          </p:nvSpPr>
          <p:spPr>
            <a:xfrm>
              <a:off x="0" y="702045"/>
              <a:ext cx="6604533" cy="4234544"/>
            </a:xfrm>
            <a:prstGeom prst="rect">
              <a:avLst/>
            </a:prstGeom>
          </p:spPr>
          <p:txBody>
            <a:bodyPr lIns="0" tIns="0" rIns="0" bIns="0" rtlCol="0" anchor="t">
              <a:spAutoFit/>
            </a:bodyPr>
            <a:lstStyle/>
            <a:p>
              <a:pPr algn="ctr">
                <a:lnSpc>
                  <a:spcPts val="2700"/>
                </a:lnSpc>
              </a:pPr>
              <a:r>
                <a:rPr lang="en-US" spc="18" dirty="0">
                  <a:latin typeface="Montserrat Light"/>
                </a:rPr>
                <a:t>The industry is changing every single day– and so are we. We are committed to remaining poised to tackle the challenges of the modern investment management marketing and sales industry.</a:t>
              </a:r>
            </a:p>
          </p:txBody>
        </p:sp>
      </p:gr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2"/>
          <p:cNvSpPr txBox="1"/>
          <p:nvPr/>
        </p:nvSpPr>
        <p:spPr>
          <a:xfrm>
            <a:off x="1502656" y="617035"/>
            <a:ext cx="10710688" cy="1421030"/>
          </a:xfrm>
          <a:prstGeom prst="rect">
            <a:avLst/>
          </a:prstGeom>
        </p:spPr>
        <p:txBody>
          <a:bodyPr lIns="0" tIns="0" rIns="0" bIns="0" rtlCol="0" anchor="t">
            <a:spAutoFit/>
          </a:bodyPr>
          <a:lstStyle/>
          <a:p>
            <a:pPr algn="ctr">
              <a:lnSpc>
                <a:spcPts val="5759"/>
              </a:lnSpc>
            </a:pPr>
            <a:r>
              <a:rPr lang="en-US" sz="4799" spc="47" dirty="0">
                <a:solidFill>
                  <a:srgbClr val="F8FBFD"/>
                </a:solidFill>
                <a:latin typeface="Montserrat Classic Bold"/>
              </a:rPr>
              <a:t>3PM + MANAGER NETWORKING:</a:t>
            </a:r>
          </a:p>
          <a:p>
            <a:pPr algn="ctr">
              <a:lnSpc>
                <a:spcPts val="5759"/>
              </a:lnSpc>
            </a:pPr>
            <a:r>
              <a:rPr lang="en-US" sz="4799" spc="47" dirty="0">
                <a:solidFill>
                  <a:srgbClr val="F8FBFD"/>
                </a:solidFill>
                <a:latin typeface="Montserrat Classic Bold"/>
              </a:rPr>
              <a:t>GROW YOUR BUSINESS</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6147837"/>
          </a:xfrm>
          <a:prstGeom prst="rect">
            <a:avLst/>
          </a:prstGeom>
        </p:spPr>
        <p:txBody>
          <a:bodyPr wrap="square" lIns="0" tIns="0" rIns="0" bIns="0" rtlCol="0" anchor="t">
            <a:spAutoFit/>
          </a:bodyPr>
          <a:lstStyle/>
          <a:p>
            <a:pPr>
              <a:lnSpc>
                <a:spcPts val="2700"/>
              </a:lnSpc>
            </a:pPr>
            <a:r>
              <a:rPr lang="en-US" sz="3200" b="1" spc="18" dirty="0">
                <a:latin typeface="+mj-lt"/>
              </a:rPr>
              <a:t>High quality exposure to achieve </a:t>
            </a:r>
            <a:r>
              <a:rPr lang="en-US" sz="3200" b="1" spc="18" dirty="0">
                <a:solidFill>
                  <a:srgbClr val="0070C0"/>
                </a:solidFill>
                <a:latin typeface="+mj-lt"/>
              </a:rPr>
              <a:t>partnerships</a:t>
            </a:r>
            <a:r>
              <a:rPr lang="en-US" sz="3200" b="1" spc="18" dirty="0">
                <a:latin typeface="+mj-lt"/>
              </a:rPr>
              <a:t> and </a:t>
            </a:r>
            <a:r>
              <a:rPr lang="en-US" sz="3200" b="1" spc="18" dirty="0">
                <a:solidFill>
                  <a:srgbClr val="0070C0"/>
                </a:solidFill>
                <a:latin typeface="+mj-lt"/>
              </a:rPr>
              <a:t>opportunities</a:t>
            </a:r>
            <a:br>
              <a:rPr lang="en-US" sz="3200" b="1" spc="18" dirty="0">
                <a:solidFill>
                  <a:srgbClr val="0070C0"/>
                </a:solidFill>
                <a:latin typeface="+mj-lt"/>
              </a:rPr>
            </a:br>
            <a:endParaRPr lang="en-US" sz="3200" b="1" spc="18" dirty="0">
              <a:latin typeface="+mj-lt"/>
            </a:endParaRPr>
          </a:p>
          <a:p>
            <a:pPr marL="285750" indent="-285750">
              <a:lnSpc>
                <a:spcPct val="150000"/>
              </a:lnSpc>
              <a:spcAft>
                <a:spcPts val="1600"/>
              </a:spcAft>
              <a:buFont typeface="Arial" panose="020B0604020202020204" pitchFamily="34" charset="0"/>
              <a:buChar char="•"/>
            </a:pPr>
            <a:r>
              <a:rPr lang="en-US" sz="2400" dirty="0">
                <a:latin typeface="+mj-lt"/>
              </a:rPr>
              <a:t>Asset Managers globally contact 3PM Association frequently</a:t>
            </a:r>
          </a:p>
          <a:p>
            <a:pPr marL="285750" indent="-285750">
              <a:lnSpc>
                <a:spcPct val="150000"/>
              </a:lnSpc>
              <a:spcAft>
                <a:spcPts val="1600"/>
              </a:spcAft>
              <a:buFont typeface="Arial" panose="020B0604020202020204" pitchFamily="34" charset="0"/>
              <a:buChar char="•"/>
            </a:pPr>
            <a:r>
              <a:rPr lang="en-US" sz="2400" dirty="0">
                <a:latin typeface="+mj-lt"/>
              </a:rPr>
              <a:t>Receive proactive calls and emails from prospective managers who found you through 3PM Association</a:t>
            </a:r>
          </a:p>
          <a:p>
            <a:pPr marL="285750" indent="-285750">
              <a:lnSpc>
                <a:spcPct val="150000"/>
              </a:lnSpc>
              <a:spcAft>
                <a:spcPts val="1600"/>
              </a:spcAft>
              <a:buFont typeface="Arial" panose="020B0604020202020204" pitchFamily="34" charset="0"/>
              <a:buChar char="•"/>
            </a:pPr>
            <a:r>
              <a:rPr lang="en-US" sz="2400" dirty="0">
                <a:latin typeface="+mj-lt"/>
              </a:rPr>
              <a:t>Manager referrals from fellow members </a:t>
            </a:r>
          </a:p>
          <a:p>
            <a:pPr marL="285750" indent="-285750">
              <a:lnSpc>
                <a:spcPct val="150000"/>
              </a:lnSpc>
              <a:spcAft>
                <a:spcPts val="1600"/>
              </a:spcAft>
              <a:buFont typeface="Arial" panose="020B0604020202020204" pitchFamily="34" charset="0"/>
              <a:buChar char="•"/>
            </a:pPr>
            <a:r>
              <a:rPr lang="en-US" sz="2400" dirty="0">
                <a:latin typeface="+mj-lt"/>
              </a:rPr>
              <a:t>Answers to your questions on timely business issues</a:t>
            </a:r>
          </a:p>
          <a:p>
            <a:pPr marL="285750" indent="-285750">
              <a:lnSpc>
                <a:spcPct val="150000"/>
              </a:lnSpc>
              <a:spcAft>
                <a:spcPts val="1600"/>
              </a:spcAft>
              <a:buFont typeface="Arial" panose="020B0604020202020204" pitchFamily="34" charset="0"/>
              <a:buChar char="•"/>
            </a:pPr>
            <a:r>
              <a:rPr lang="en-US" sz="2400" dirty="0">
                <a:latin typeface="+mj-lt"/>
              </a:rPr>
              <a:t>Develop relationships with other third party marketers</a:t>
            </a:r>
          </a:p>
          <a:p>
            <a:pPr marL="285750" indent="-285750">
              <a:lnSpc>
                <a:spcPct val="150000"/>
              </a:lnSpc>
              <a:spcAft>
                <a:spcPts val="1600"/>
              </a:spcAft>
              <a:buFont typeface="Arial" panose="020B0604020202020204" pitchFamily="34" charset="0"/>
              <a:buChar char="•"/>
            </a:pPr>
            <a:r>
              <a:rPr lang="en-US" sz="2400" spc="18" dirty="0">
                <a:latin typeface="+mj-lt"/>
              </a:rPr>
              <a:t>Network at 3PM Conferences</a:t>
            </a:r>
            <a:endParaRPr lang="en-US" sz="3200"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pic>
        <p:nvPicPr>
          <p:cNvPr id="4" name="Graphic 3" descr="Cheers">
            <a:extLst>
              <a:ext uri="{FF2B5EF4-FFF2-40B4-BE49-F238E27FC236}">
                <a16:creationId xmlns:a16="http://schemas.microsoft.com/office/drawing/2014/main" id="{6CA0BAC0-CA4B-5E46-AD9E-0F41DE1F27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67800" y="6286500"/>
            <a:ext cx="2819400" cy="2819400"/>
          </a:xfrm>
          <a:prstGeom prst="rect">
            <a:avLst/>
          </a:prstGeom>
        </p:spPr>
      </p:pic>
    </p:spTree>
    <p:extLst>
      <p:ext uri="{BB962C8B-B14F-4D97-AF65-F5344CB8AC3E}">
        <p14:creationId xmlns:p14="http://schemas.microsoft.com/office/powerpoint/2010/main" val="345215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1188720" y="617035"/>
            <a:ext cx="11146544" cy="1421030"/>
          </a:xfrm>
          <a:prstGeom prst="rect">
            <a:avLst/>
          </a:prstGeom>
        </p:spPr>
        <p:txBody>
          <a:bodyPr wrap="square" lIns="0" tIns="0" rIns="0" bIns="0" rtlCol="0" anchor="t">
            <a:spAutoFit/>
          </a:bodyPr>
          <a:lstStyle/>
          <a:p>
            <a:pPr algn="ctr">
              <a:lnSpc>
                <a:spcPts val="5759"/>
              </a:lnSpc>
            </a:pPr>
            <a:r>
              <a:rPr lang="en-US" sz="4799" spc="47" dirty="0">
                <a:solidFill>
                  <a:srgbClr val="F8FBFD"/>
                </a:solidFill>
                <a:latin typeface="Montserrat Classic Bold"/>
              </a:rPr>
              <a:t>ENHANCE YOUR KNOWLEDGE &amp; ACCESS VALUABLE INFORMATION </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5401479"/>
          </a:xfrm>
          <a:prstGeom prst="rect">
            <a:avLst/>
          </a:prstGeom>
        </p:spPr>
        <p:txBody>
          <a:bodyPr wrap="square" lIns="0" tIns="0" rIns="0" bIns="0" rtlCol="0" anchor="t">
            <a:spAutoFit/>
          </a:bodyPr>
          <a:lstStyle/>
          <a:p>
            <a:pPr>
              <a:lnSpc>
                <a:spcPts val="2700"/>
              </a:lnSpc>
            </a:pPr>
            <a:r>
              <a:rPr lang="en-US" sz="3200" b="1" spc="18" dirty="0">
                <a:latin typeface="+mj-lt"/>
              </a:rPr>
              <a:t>Education Exchange is a place for Members to share information. It includes an assortment of </a:t>
            </a:r>
            <a:r>
              <a:rPr lang="en-US" sz="3200" b="1" spc="18" dirty="0">
                <a:solidFill>
                  <a:srgbClr val="0070C0"/>
                </a:solidFill>
                <a:latin typeface="+mj-lt"/>
              </a:rPr>
              <a:t>think pieces, thought leadership</a:t>
            </a:r>
            <a:r>
              <a:rPr lang="en-US" sz="3200" b="1" spc="18" dirty="0">
                <a:latin typeface="+mj-lt"/>
              </a:rPr>
              <a:t>, and </a:t>
            </a:r>
            <a:r>
              <a:rPr lang="en-US" sz="3200" b="1" spc="18" dirty="0">
                <a:solidFill>
                  <a:srgbClr val="0070C0"/>
                </a:solidFill>
                <a:latin typeface="+mj-lt"/>
              </a:rPr>
              <a:t>how-to-guides.</a:t>
            </a:r>
            <a:r>
              <a:rPr lang="en-US" sz="3200" b="1" spc="18" dirty="0">
                <a:latin typeface="+mj-lt"/>
              </a:rPr>
              <a:t> </a:t>
            </a:r>
            <a:br>
              <a:rPr lang="en-US" sz="3200" b="1" spc="18" dirty="0">
                <a:solidFill>
                  <a:srgbClr val="0070C0"/>
                </a:solidFill>
                <a:latin typeface="+mj-lt"/>
              </a:rPr>
            </a:br>
            <a:endParaRPr lang="en-US" sz="3200" b="1" spc="18" dirty="0">
              <a:latin typeface="+mj-lt"/>
            </a:endParaRPr>
          </a:p>
          <a:p>
            <a:pPr marL="285750" indent="-285750">
              <a:buFont typeface="Arial" panose="020B0604020202020204" pitchFamily="34" charset="0"/>
              <a:buChar char="•"/>
            </a:pPr>
            <a:r>
              <a:rPr lang="en-US" sz="2400" spc="18" dirty="0">
                <a:latin typeface="+mj-lt"/>
              </a:rPr>
              <a:t>Members can access press releases from the Association, articles, comment letters, submitted by 3PM’s regulatory Committee to the SEC, FINRA and MSRB and media outlets regarding new rules and regulations and how they impact 3PM members.</a:t>
            </a:r>
          </a:p>
          <a:p>
            <a:pPr marL="285750" indent="-285750">
              <a:buFont typeface="Arial" panose="020B0604020202020204" pitchFamily="34" charset="0"/>
              <a:buChar char="•"/>
            </a:pPr>
            <a:endParaRPr lang="en-US" sz="2400" spc="18" dirty="0">
              <a:latin typeface="+mj-lt"/>
            </a:endParaRPr>
          </a:p>
          <a:p>
            <a:pPr marL="285750" indent="-285750">
              <a:buFont typeface="Arial" panose="020B0604020202020204" pitchFamily="34" charset="0"/>
              <a:buChar char="•"/>
            </a:pPr>
            <a:r>
              <a:rPr lang="en-US" sz="2400" spc="18" dirty="0">
                <a:latin typeface="+mj-lt"/>
              </a:rPr>
              <a:t>3PM News, our monthly newsletter to members, is also available to provide updates and information on what’s new and exciting at 3PM.</a:t>
            </a:r>
          </a:p>
          <a:p>
            <a:endParaRPr lang="en-US" sz="2400" spc="18" dirty="0">
              <a:latin typeface="+mj-lt"/>
            </a:endParaRPr>
          </a:p>
          <a:p>
            <a:pPr marL="285750" indent="-285750">
              <a:buFont typeface="Arial" panose="020B0604020202020204" pitchFamily="34" charset="0"/>
              <a:buChar char="•"/>
            </a:pPr>
            <a:r>
              <a:rPr lang="en-US" sz="2400" spc="18" dirty="0">
                <a:latin typeface="+mj-lt"/>
              </a:rPr>
              <a:t>Participate in webinars on timely topics from industry experts</a:t>
            </a:r>
          </a:p>
          <a:p>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pic>
        <p:nvPicPr>
          <p:cNvPr id="6" name="Graphic 5" descr="Head with gears">
            <a:extLst>
              <a:ext uri="{FF2B5EF4-FFF2-40B4-BE49-F238E27FC236}">
                <a16:creationId xmlns:a16="http://schemas.microsoft.com/office/drawing/2014/main" id="{57B16051-C7E7-1C4F-ABFA-8FEA2AA9D9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7400" y="6896100"/>
            <a:ext cx="2514600" cy="2514600"/>
          </a:xfrm>
          <a:prstGeom prst="rect">
            <a:avLst/>
          </a:prstGeom>
        </p:spPr>
      </p:pic>
    </p:spTree>
    <p:extLst>
      <p:ext uri="{BB962C8B-B14F-4D97-AF65-F5344CB8AC3E}">
        <p14:creationId xmlns:p14="http://schemas.microsoft.com/office/powerpoint/2010/main" val="385854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1502656" y="617035"/>
            <a:ext cx="10710688" cy="1421030"/>
          </a:xfrm>
          <a:prstGeom prst="rect">
            <a:avLst/>
          </a:prstGeom>
        </p:spPr>
        <p:txBody>
          <a:bodyPr lIns="0" tIns="0" rIns="0" bIns="0" rtlCol="0" anchor="t">
            <a:spAutoFit/>
          </a:bodyPr>
          <a:lstStyle/>
          <a:p>
            <a:pPr algn="ctr">
              <a:lnSpc>
                <a:spcPts val="5759"/>
              </a:lnSpc>
            </a:pPr>
            <a:r>
              <a:rPr lang="en-US" sz="4799" spc="47" dirty="0">
                <a:solidFill>
                  <a:srgbClr val="F8FBFD"/>
                </a:solidFill>
                <a:latin typeface="Montserrat Classic Bold"/>
              </a:rPr>
              <a:t>VENDOR + SUPPORTIVE RESOURCES</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09600" y="3238500"/>
            <a:ext cx="12192000" cy="6140142"/>
          </a:xfrm>
          <a:prstGeom prst="rect">
            <a:avLst/>
          </a:prstGeom>
        </p:spPr>
        <p:txBody>
          <a:bodyPr wrap="square" lIns="0" tIns="0" rIns="0" bIns="0" rtlCol="0" anchor="t">
            <a:spAutoFit/>
          </a:bodyPr>
          <a:lstStyle/>
          <a:p>
            <a:pPr>
              <a:lnSpc>
                <a:spcPts val="2700"/>
              </a:lnSpc>
            </a:pPr>
            <a:r>
              <a:rPr lang="en-US" sz="3200" b="1" spc="18" dirty="0">
                <a:latin typeface="+mj-lt"/>
              </a:rPr>
              <a:t>Resource Exchange is a hub where members looking for resources to enhance their businesses can posts </a:t>
            </a:r>
            <a:r>
              <a:rPr lang="en-US" sz="3200" b="1" spc="18" dirty="0">
                <a:solidFill>
                  <a:srgbClr val="0070C0"/>
                </a:solidFill>
                <a:latin typeface="+mj-lt"/>
              </a:rPr>
              <a:t>requests or recommendations for products and services</a:t>
            </a:r>
            <a:r>
              <a:rPr lang="en-US" sz="3200" b="1" spc="18" dirty="0">
                <a:latin typeface="+mj-lt"/>
              </a:rPr>
              <a:t>. </a:t>
            </a:r>
            <a:br>
              <a:rPr lang="en-US" sz="3200" b="1" spc="18" dirty="0">
                <a:solidFill>
                  <a:srgbClr val="0070C0"/>
                </a:solidFill>
                <a:latin typeface="+mj-lt"/>
              </a:rPr>
            </a:br>
            <a:endParaRPr lang="en-US" sz="3200" b="1" spc="18" dirty="0">
              <a:latin typeface="+mj-lt"/>
            </a:endParaRPr>
          </a:p>
          <a:p>
            <a:pPr marL="285750" indent="-285750">
              <a:buFont typeface="Arial" panose="020B0604020202020204" pitchFamily="34" charset="0"/>
              <a:buChar char="•"/>
            </a:pPr>
            <a:r>
              <a:rPr lang="en-US" sz="2400" spc="18" dirty="0">
                <a:latin typeface="+mj-lt"/>
              </a:rPr>
              <a:t>Members can seek recommendations from other members regarding a specific product or service.</a:t>
            </a:r>
          </a:p>
          <a:p>
            <a:endParaRPr lang="en-US" sz="2400" spc="18" dirty="0">
              <a:latin typeface="+mj-lt"/>
            </a:endParaRPr>
          </a:p>
          <a:p>
            <a:pPr marL="285750" indent="-285750">
              <a:buFont typeface="Arial" panose="020B0604020202020204" pitchFamily="34" charset="0"/>
              <a:buChar char="•"/>
            </a:pPr>
            <a:r>
              <a:rPr lang="en-US" sz="2400" spc="18" dirty="0">
                <a:latin typeface="+mj-lt"/>
              </a:rPr>
              <a:t>Industry Associates post information about their product or service.</a:t>
            </a:r>
          </a:p>
          <a:p>
            <a:pPr marL="285750" indent="-285750">
              <a:buFont typeface="Arial" panose="020B0604020202020204" pitchFamily="34" charset="0"/>
              <a:buChar char="•"/>
            </a:pPr>
            <a:endParaRPr lang="en-US" sz="2400" spc="18" dirty="0">
              <a:latin typeface="+mj-lt"/>
            </a:endParaRPr>
          </a:p>
          <a:p>
            <a:pPr marL="285750" indent="-285750">
              <a:buFont typeface="Arial" panose="020B0604020202020204" pitchFamily="34" charset="0"/>
              <a:buChar char="•"/>
            </a:pPr>
            <a:r>
              <a:rPr lang="en-US" sz="2400" spc="18" dirty="0">
                <a:latin typeface="+mj-lt"/>
              </a:rPr>
              <a:t>Members can find discounts and promotions for vendors globally who are partnered with 3PM. Often these discounts on commonly used products offset membership fees completely. Current list includes: </a:t>
            </a:r>
            <a:r>
              <a:rPr lang="en-US" sz="2400" dirty="0">
                <a:latin typeface="+mj-lt"/>
              </a:rPr>
              <a:t>Informa Financial Intelligence, Fin Searches, FNEX, Fund Fire from the Financial Times, and Pensions &amp; Investments. </a:t>
            </a:r>
            <a:r>
              <a:rPr lang="en-US" sz="2400" spc="18" dirty="0">
                <a:latin typeface="+mj-lt"/>
              </a:rPr>
              <a:t> </a:t>
            </a:r>
          </a:p>
          <a:p>
            <a:endParaRPr lang="en-US" sz="2400" spc="18" dirty="0">
              <a:latin typeface="+mj-lt"/>
            </a:endParaRPr>
          </a:p>
          <a:p>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pic>
        <p:nvPicPr>
          <p:cNvPr id="10" name="Graphic 9" descr="Lightbulb">
            <a:extLst>
              <a:ext uri="{FF2B5EF4-FFF2-40B4-BE49-F238E27FC236}">
                <a16:creationId xmlns:a16="http://schemas.microsoft.com/office/drawing/2014/main" id="{21C26C10-218F-E84A-B01C-041758D95C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9800" y="7692762"/>
            <a:ext cx="2163077" cy="2163077"/>
          </a:xfrm>
          <a:prstGeom prst="rect">
            <a:avLst/>
          </a:prstGeom>
        </p:spPr>
      </p:pic>
    </p:spTree>
    <p:extLst>
      <p:ext uri="{BB962C8B-B14F-4D97-AF65-F5344CB8AC3E}">
        <p14:creationId xmlns:p14="http://schemas.microsoft.com/office/powerpoint/2010/main" val="102173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0" y="190500"/>
            <a:ext cx="13716000" cy="2164823"/>
          </a:xfrm>
          <a:prstGeom prst="rect">
            <a:avLst/>
          </a:prstGeom>
        </p:spPr>
        <p:txBody>
          <a:bodyPr wrap="square" lIns="0" tIns="0" rIns="0" bIns="0" rtlCol="0" anchor="t">
            <a:spAutoFit/>
          </a:bodyPr>
          <a:lstStyle/>
          <a:p>
            <a:pPr algn="ctr">
              <a:lnSpc>
                <a:spcPts val="5759"/>
              </a:lnSpc>
            </a:pPr>
            <a:r>
              <a:rPr lang="en-US" sz="4799" spc="47" dirty="0">
                <a:solidFill>
                  <a:srgbClr val="F8FBFD"/>
                </a:solidFill>
                <a:latin typeface="Montserrat Classic Bold"/>
              </a:rPr>
              <a:t>3PM MARKETING OPPORTUNITY:</a:t>
            </a:r>
          </a:p>
          <a:p>
            <a:pPr algn="ctr">
              <a:lnSpc>
                <a:spcPts val="5759"/>
              </a:lnSpc>
            </a:pPr>
            <a:r>
              <a:rPr lang="en-US" sz="4799" spc="47" dirty="0">
                <a:solidFill>
                  <a:srgbClr val="F8FBFD"/>
                </a:solidFill>
                <a:latin typeface="Montserrat Classic Bold"/>
              </a:rPr>
              <a:t>BROADEN YOUR REACH, INCREASE RELATIONSHIPS</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6555641"/>
          </a:xfrm>
          <a:prstGeom prst="rect">
            <a:avLst/>
          </a:prstGeom>
        </p:spPr>
        <p:txBody>
          <a:bodyPr wrap="square" lIns="0" tIns="0" rIns="0" bIns="0" rtlCol="0" anchor="t">
            <a:spAutoFit/>
          </a:bodyPr>
          <a:lstStyle/>
          <a:p>
            <a:pPr>
              <a:lnSpc>
                <a:spcPts val="2700"/>
              </a:lnSpc>
            </a:pPr>
            <a:r>
              <a:rPr lang="en-US" sz="3200" b="1" spc="18" dirty="0">
                <a:latin typeface="+mj-lt"/>
              </a:rPr>
              <a:t>As the largest third party marketing association in the world, we are active in promoting and advocating for the third party marketing industry globally. 3PM Membership offers you:</a:t>
            </a:r>
            <a:br>
              <a:rPr lang="en-US" sz="3200" b="1" spc="18" dirty="0">
                <a:solidFill>
                  <a:srgbClr val="0070C0"/>
                </a:solidFill>
                <a:latin typeface="+mj-lt"/>
              </a:rPr>
            </a:br>
            <a:endParaRPr lang="en-US" sz="3200" b="1" spc="18" dirty="0">
              <a:latin typeface="+mj-lt"/>
            </a:endParaRPr>
          </a:p>
          <a:p>
            <a:pPr marL="342900" indent="-342900">
              <a:spcAft>
                <a:spcPts val="1800"/>
              </a:spcAft>
              <a:buFont typeface="Arial" panose="020B0604020202020204" pitchFamily="34" charset="0"/>
              <a:buChar char="•"/>
            </a:pPr>
            <a:r>
              <a:rPr lang="en-US" sz="2400" b="1" spc="18" dirty="0">
                <a:latin typeface="+mj-lt"/>
              </a:rPr>
              <a:t>A seal of quality:</a:t>
            </a:r>
            <a:r>
              <a:rPr lang="en-US" sz="2400" spc="18" dirty="0">
                <a:latin typeface="+mj-lt"/>
              </a:rPr>
              <a:t> as a member, you can use the 3PM Association logo and name on your promotional materials</a:t>
            </a:r>
          </a:p>
          <a:p>
            <a:pPr marL="342900" indent="-342900">
              <a:spcAft>
                <a:spcPts val="1800"/>
              </a:spcAft>
              <a:buFont typeface="Arial" panose="020B0604020202020204" pitchFamily="34" charset="0"/>
              <a:buChar char="•"/>
            </a:pPr>
            <a:r>
              <a:rPr lang="en-US" sz="2400" b="1" spc="18" dirty="0">
                <a:latin typeface="+mj-lt"/>
              </a:rPr>
              <a:t>Credibility:</a:t>
            </a:r>
            <a:r>
              <a:rPr lang="en-US" sz="2400" spc="18" dirty="0">
                <a:latin typeface="+mj-lt"/>
              </a:rPr>
              <a:t> Your company name listed on our website alongside other top international firms</a:t>
            </a:r>
          </a:p>
          <a:p>
            <a:pPr marL="285750" indent="-285750">
              <a:spcAft>
                <a:spcPts val="1800"/>
              </a:spcAft>
              <a:buFont typeface="Arial" panose="020B0604020202020204" pitchFamily="34" charset="0"/>
              <a:buChar char="•"/>
            </a:pPr>
            <a:r>
              <a:rPr lang="en-US" sz="2400" b="1" spc="18" dirty="0">
                <a:latin typeface="+mj-lt"/>
              </a:rPr>
              <a:t>Information &amp; collaboration:</a:t>
            </a:r>
            <a:r>
              <a:rPr lang="en-US" sz="2400" spc="18" dirty="0">
                <a:latin typeface="+mj-lt"/>
              </a:rPr>
              <a:t> partner with any fellow member with regards to industry or regulatory initiatives in your country</a:t>
            </a:r>
          </a:p>
          <a:p>
            <a:pPr marL="285750" indent="-285750">
              <a:spcAft>
                <a:spcPts val="1800"/>
              </a:spcAft>
              <a:buFont typeface="Arial" panose="020B0604020202020204" pitchFamily="34" charset="0"/>
              <a:buChar char="•"/>
            </a:pPr>
            <a:r>
              <a:rPr lang="en-US" sz="2400" b="1" spc="18" dirty="0">
                <a:latin typeface="+mj-lt"/>
              </a:rPr>
              <a:t>Networking:</a:t>
            </a:r>
            <a:r>
              <a:rPr lang="en-US" sz="2400" spc="18" dirty="0">
                <a:latin typeface="+mj-lt"/>
              </a:rPr>
              <a:t> increase manager client opportunities</a:t>
            </a:r>
          </a:p>
          <a:p>
            <a:pPr marL="285750" indent="-285750">
              <a:spcAft>
                <a:spcPts val="1800"/>
              </a:spcAft>
              <a:buFont typeface="Arial" panose="020B0604020202020204" pitchFamily="34" charset="0"/>
              <a:buChar char="•"/>
            </a:pPr>
            <a:r>
              <a:rPr lang="en-US" sz="2400" b="1" spc="18" dirty="0">
                <a:latin typeface="+mj-lt"/>
              </a:rPr>
              <a:t>Expand your reach: </a:t>
            </a:r>
            <a:r>
              <a:rPr lang="en-US" sz="2400" spc="18" dirty="0">
                <a:latin typeface="+mj-lt"/>
              </a:rPr>
              <a:t>develop relationships with other third party markets quickly and effectively</a:t>
            </a:r>
          </a:p>
          <a:p>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spTree>
    <p:extLst>
      <p:ext uri="{BB962C8B-B14F-4D97-AF65-F5344CB8AC3E}">
        <p14:creationId xmlns:p14="http://schemas.microsoft.com/office/powerpoint/2010/main" val="283262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5E37C8BF-4727-734B-9781-FBED1694F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4589058"/>
            <a:ext cx="8763000" cy="5111750"/>
          </a:xfrm>
          <a:prstGeom prst="rect">
            <a:avLst/>
          </a:prstGeom>
          <a:solidFill>
            <a:schemeClr val="tx2">
              <a:lumMod val="75000"/>
            </a:schemeClr>
          </a:solidFill>
        </p:spPr>
      </p:pic>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2"/>
          <p:cNvSpPr txBox="1"/>
          <p:nvPr/>
        </p:nvSpPr>
        <p:spPr>
          <a:xfrm>
            <a:off x="1502656" y="617035"/>
            <a:ext cx="10710688" cy="1421030"/>
          </a:xfrm>
          <a:prstGeom prst="rect">
            <a:avLst/>
          </a:prstGeom>
        </p:spPr>
        <p:txBody>
          <a:bodyPr lIns="0" tIns="0" rIns="0" bIns="0" rtlCol="0" anchor="t">
            <a:spAutoFit/>
          </a:bodyPr>
          <a:lstStyle/>
          <a:p>
            <a:pPr algn="ctr">
              <a:lnSpc>
                <a:spcPts val="5759"/>
              </a:lnSpc>
            </a:pPr>
            <a:r>
              <a:rPr lang="en-US" sz="4799" spc="47" dirty="0">
                <a:solidFill>
                  <a:srgbClr val="F8FBFD"/>
                </a:solidFill>
                <a:latin typeface="Montserrat Classic Bold"/>
              </a:rPr>
              <a:t>NETWORK WITH LEADING 3PMS WORLDWIDE</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2077492"/>
          </a:xfrm>
          <a:prstGeom prst="rect">
            <a:avLst/>
          </a:prstGeom>
        </p:spPr>
        <p:txBody>
          <a:bodyPr wrap="square" lIns="0" tIns="0" rIns="0" bIns="0" rtlCol="0" anchor="t">
            <a:spAutoFit/>
          </a:bodyPr>
          <a:lstStyle/>
          <a:p>
            <a:pPr>
              <a:lnSpc>
                <a:spcPts val="2700"/>
              </a:lnSpc>
            </a:pPr>
            <a:r>
              <a:rPr lang="en-US" sz="3200" b="1" spc="18" dirty="0">
                <a:latin typeface="+mj-lt"/>
              </a:rPr>
              <a:t>The 3PM Association is U.S. based but has always been internationally friendly. </a:t>
            </a:r>
          </a:p>
          <a:p>
            <a:pPr>
              <a:lnSpc>
                <a:spcPts val="2700"/>
              </a:lnSpc>
            </a:pPr>
            <a:endParaRPr lang="en-US" sz="3200" b="1" spc="18" dirty="0">
              <a:latin typeface="+mj-lt"/>
            </a:endParaRPr>
          </a:p>
          <a:p>
            <a:pPr>
              <a:lnSpc>
                <a:spcPts val="2700"/>
              </a:lnSpc>
            </a:pPr>
            <a:r>
              <a:rPr lang="en-US" sz="2400" spc="18" dirty="0">
                <a:latin typeface="+mj-lt"/>
              </a:rPr>
              <a:t>View our member list here: </a:t>
            </a:r>
            <a:r>
              <a:rPr lang="en-US" sz="2400" dirty="0">
                <a:hlinkClick r:id="rId5"/>
              </a:rPr>
              <a:t>https://www.3pm.org/member-directory</a:t>
            </a:r>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pic>
        <p:nvPicPr>
          <p:cNvPr id="8" name="Graphic 7" descr="Stars">
            <a:extLst>
              <a:ext uri="{FF2B5EF4-FFF2-40B4-BE49-F238E27FC236}">
                <a16:creationId xmlns:a16="http://schemas.microsoft.com/office/drawing/2014/main" id="{5EFAD9C2-DDAF-E047-BA19-29C0F41DB9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6299" y="6243301"/>
            <a:ext cx="293454" cy="293454"/>
          </a:xfrm>
          <a:prstGeom prst="rect">
            <a:avLst/>
          </a:prstGeom>
        </p:spPr>
      </p:pic>
      <p:pic>
        <p:nvPicPr>
          <p:cNvPr id="12" name="Graphic 11" descr="Stars">
            <a:extLst>
              <a:ext uri="{FF2B5EF4-FFF2-40B4-BE49-F238E27FC236}">
                <a16:creationId xmlns:a16="http://schemas.microsoft.com/office/drawing/2014/main" id="{59454CD9-D0F6-8D47-B432-573105815B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4250" y="6361972"/>
            <a:ext cx="470628" cy="470628"/>
          </a:xfrm>
          <a:prstGeom prst="rect">
            <a:avLst/>
          </a:prstGeom>
        </p:spPr>
      </p:pic>
      <p:pic>
        <p:nvPicPr>
          <p:cNvPr id="13" name="Graphic 12" descr="Stars">
            <a:extLst>
              <a:ext uri="{FF2B5EF4-FFF2-40B4-BE49-F238E27FC236}">
                <a16:creationId xmlns:a16="http://schemas.microsoft.com/office/drawing/2014/main" id="{E12CE4A9-EC9C-9142-8755-5620AEA642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7050" y="6082462"/>
            <a:ext cx="421030" cy="421030"/>
          </a:xfrm>
          <a:prstGeom prst="rect">
            <a:avLst/>
          </a:prstGeom>
        </p:spPr>
      </p:pic>
      <p:pic>
        <p:nvPicPr>
          <p:cNvPr id="14" name="Graphic 13" descr="Stars">
            <a:extLst>
              <a:ext uri="{FF2B5EF4-FFF2-40B4-BE49-F238E27FC236}">
                <a16:creationId xmlns:a16="http://schemas.microsoft.com/office/drawing/2014/main" id="{F7E066EA-0A55-9047-81E0-4DBE7D2DA0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4130" y="6182970"/>
            <a:ext cx="457200" cy="457200"/>
          </a:xfrm>
          <a:prstGeom prst="rect">
            <a:avLst/>
          </a:prstGeom>
        </p:spPr>
      </p:pic>
      <p:pic>
        <p:nvPicPr>
          <p:cNvPr id="15" name="Graphic 14" descr="Stars">
            <a:extLst>
              <a:ext uri="{FF2B5EF4-FFF2-40B4-BE49-F238E27FC236}">
                <a16:creationId xmlns:a16="http://schemas.microsoft.com/office/drawing/2014/main" id="{F2302AE5-509E-1D42-A88C-B3119A8C2A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5970" y="5930062"/>
            <a:ext cx="421030" cy="421030"/>
          </a:xfrm>
          <a:prstGeom prst="rect">
            <a:avLst/>
          </a:prstGeom>
        </p:spPr>
      </p:pic>
      <p:pic>
        <p:nvPicPr>
          <p:cNvPr id="16" name="Graphic 15" descr="Stars">
            <a:extLst>
              <a:ext uri="{FF2B5EF4-FFF2-40B4-BE49-F238E27FC236}">
                <a16:creationId xmlns:a16="http://schemas.microsoft.com/office/drawing/2014/main" id="{4F9C26DF-1661-BF42-81BA-7D15EF579A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4600" y="5600700"/>
            <a:ext cx="304800" cy="304800"/>
          </a:xfrm>
          <a:prstGeom prst="rect">
            <a:avLst/>
          </a:prstGeom>
        </p:spPr>
      </p:pic>
      <p:pic>
        <p:nvPicPr>
          <p:cNvPr id="17" name="Graphic 16" descr="Stars">
            <a:extLst>
              <a:ext uri="{FF2B5EF4-FFF2-40B4-BE49-F238E27FC236}">
                <a16:creationId xmlns:a16="http://schemas.microsoft.com/office/drawing/2014/main" id="{5A02ACF6-692A-7249-B83C-66323E2EB8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7734" y="6188743"/>
            <a:ext cx="293454" cy="293454"/>
          </a:xfrm>
          <a:prstGeom prst="rect">
            <a:avLst/>
          </a:prstGeom>
        </p:spPr>
      </p:pic>
      <p:pic>
        <p:nvPicPr>
          <p:cNvPr id="18" name="Graphic 17" descr="Stars">
            <a:extLst>
              <a:ext uri="{FF2B5EF4-FFF2-40B4-BE49-F238E27FC236}">
                <a16:creationId xmlns:a16="http://schemas.microsoft.com/office/drawing/2014/main" id="{0DDFD68E-8B51-3243-9269-B34F4F1C3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7000" y="6110923"/>
            <a:ext cx="304800" cy="304800"/>
          </a:xfrm>
          <a:prstGeom prst="rect">
            <a:avLst/>
          </a:prstGeom>
        </p:spPr>
      </p:pic>
      <p:pic>
        <p:nvPicPr>
          <p:cNvPr id="20" name="Graphic 19" descr="Stars">
            <a:extLst>
              <a:ext uri="{FF2B5EF4-FFF2-40B4-BE49-F238E27FC236}">
                <a16:creationId xmlns:a16="http://schemas.microsoft.com/office/drawing/2014/main" id="{FCE7F5F2-5F20-FC47-9295-666C3D7E93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60549" y="6057172"/>
            <a:ext cx="304800" cy="304800"/>
          </a:xfrm>
          <a:prstGeom prst="rect">
            <a:avLst/>
          </a:prstGeom>
        </p:spPr>
      </p:pic>
      <p:pic>
        <p:nvPicPr>
          <p:cNvPr id="22" name="Graphic 21" descr="Stars">
            <a:extLst>
              <a:ext uri="{FF2B5EF4-FFF2-40B4-BE49-F238E27FC236}">
                <a16:creationId xmlns:a16="http://schemas.microsoft.com/office/drawing/2014/main" id="{986BD127-A63A-2B4F-8191-62302B8F8B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1001" y="5878170"/>
            <a:ext cx="304800" cy="304800"/>
          </a:xfrm>
          <a:prstGeom prst="rect">
            <a:avLst/>
          </a:prstGeom>
        </p:spPr>
      </p:pic>
      <p:pic>
        <p:nvPicPr>
          <p:cNvPr id="23" name="Graphic 22" descr="Stars">
            <a:extLst>
              <a:ext uri="{FF2B5EF4-FFF2-40B4-BE49-F238E27FC236}">
                <a16:creationId xmlns:a16="http://schemas.microsoft.com/office/drawing/2014/main" id="{73328894-93D4-414A-A12B-7367C73972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3907897" y="6292977"/>
            <a:ext cx="251036" cy="251036"/>
          </a:xfrm>
          <a:prstGeom prst="rect">
            <a:avLst/>
          </a:prstGeom>
        </p:spPr>
      </p:pic>
    </p:spTree>
    <p:extLst>
      <p:ext uri="{BB962C8B-B14F-4D97-AF65-F5344CB8AC3E}">
        <p14:creationId xmlns:p14="http://schemas.microsoft.com/office/powerpoint/2010/main" val="81407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21344" y="884863"/>
            <a:ext cx="13716000" cy="677237"/>
          </a:xfrm>
          <a:prstGeom prst="rect">
            <a:avLst/>
          </a:prstGeom>
        </p:spPr>
        <p:txBody>
          <a:bodyPr wrap="square" lIns="0" tIns="0" rIns="0" bIns="0" rtlCol="0" anchor="t">
            <a:spAutoFit/>
          </a:bodyPr>
          <a:lstStyle/>
          <a:p>
            <a:pPr algn="ctr">
              <a:lnSpc>
                <a:spcPts val="5759"/>
              </a:lnSpc>
            </a:pPr>
            <a:r>
              <a:rPr lang="en-US" sz="4799" spc="47" dirty="0">
                <a:solidFill>
                  <a:srgbClr val="F8FBFD"/>
                </a:solidFill>
                <a:latin typeface="Montserrat Classic Bold"/>
              </a:rPr>
              <a:t>PARTICIPATE IN 3PM GROWTH</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685800" y="3314700"/>
            <a:ext cx="12192000" cy="5793894"/>
          </a:xfrm>
          <a:prstGeom prst="rect">
            <a:avLst/>
          </a:prstGeom>
        </p:spPr>
        <p:txBody>
          <a:bodyPr wrap="square" lIns="0" tIns="0" rIns="0" bIns="0" rtlCol="0" anchor="t">
            <a:spAutoFit/>
          </a:bodyPr>
          <a:lstStyle/>
          <a:p>
            <a:pPr>
              <a:lnSpc>
                <a:spcPts val="2700"/>
              </a:lnSpc>
            </a:pPr>
            <a:r>
              <a:rPr lang="en-US" sz="3200" b="1" spc="18" dirty="0">
                <a:latin typeface="+mj-lt"/>
              </a:rPr>
              <a:t>Led by 3PM board member Ken Rogers of Arrow Partners and Stephanie Wilks and Jerome Glodas of MyFunds Office. </a:t>
            </a:r>
          </a:p>
          <a:p>
            <a:pPr>
              <a:lnSpc>
                <a:spcPts val="2700"/>
              </a:lnSpc>
            </a:pPr>
            <a:endParaRPr lang="en-US" sz="3200" b="1" spc="18" dirty="0">
              <a:latin typeface="+mj-lt"/>
            </a:endParaRPr>
          </a:p>
          <a:p>
            <a:pPr>
              <a:lnSpc>
                <a:spcPts val="2700"/>
              </a:lnSpc>
            </a:pPr>
            <a:r>
              <a:rPr lang="en-US" sz="3200" b="1" spc="18" dirty="0">
                <a:latin typeface="+mj-lt"/>
              </a:rPr>
              <a:t>Current initiatives:</a:t>
            </a:r>
            <a:br>
              <a:rPr lang="en-US" sz="3200" b="1" spc="18" dirty="0">
                <a:solidFill>
                  <a:srgbClr val="0070C0"/>
                </a:solidFill>
                <a:latin typeface="+mj-lt"/>
              </a:rPr>
            </a:br>
            <a:endParaRPr lang="en-US" sz="3200" b="1" spc="18" dirty="0">
              <a:latin typeface="+mj-lt"/>
            </a:endParaRPr>
          </a:p>
          <a:p>
            <a:pPr marL="285750" indent="-285750">
              <a:spcAft>
                <a:spcPts val="1800"/>
              </a:spcAft>
              <a:buFont typeface="Arial" panose="020B0604020202020204" pitchFamily="34" charset="0"/>
              <a:buChar char="•"/>
            </a:pPr>
            <a:r>
              <a:rPr lang="en-US" sz="2400" spc="18" dirty="0">
                <a:latin typeface="+mj-lt"/>
              </a:rPr>
              <a:t>Increase international membership </a:t>
            </a:r>
          </a:p>
          <a:p>
            <a:pPr marL="285750" indent="-285750">
              <a:spcAft>
                <a:spcPts val="1800"/>
              </a:spcAft>
              <a:buFont typeface="Arial" panose="020B0604020202020204" pitchFamily="34" charset="0"/>
              <a:buChar char="•"/>
            </a:pPr>
            <a:r>
              <a:rPr lang="en-US" sz="2400" spc="18" dirty="0">
                <a:latin typeface="+mj-lt"/>
              </a:rPr>
              <a:t>Develop international vendor discounts</a:t>
            </a:r>
          </a:p>
          <a:p>
            <a:pPr marL="285750" indent="-285750">
              <a:spcAft>
                <a:spcPts val="1800"/>
              </a:spcAft>
              <a:buFont typeface="Arial" panose="020B0604020202020204" pitchFamily="34" charset="0"/>
              <a:buChar char="•"/>
            </a:pPr>
            <a:r>
              <a:rPr lang="en-US" sz="2400" spc="18" dirty="0">
                <a:latin typeface="+mj-lt"/>
              </a:rPr>
              <a:t>Organize European 3PM Conferences</a:t>
            </a:r>
          </a:p>
          <a:p>
            <a:pPr marL="285750" indent="-285750">
              <a:spcAft>
                <a:spcPts val="1800"/>
              </a:spcAft>
              <a:buFont typeface="Arial" panose="020B0604020202020204" pitchFamily="34" charset="0"/>
              <a:buChar char="•"/>
            </a:pPr>
            <a:r>
              <a:rPr lang="en-US" sz="2400" spc="18" dirty="0">
                <a:latin typeface="+mj-lt"/>
              </a:rPr>
              <a:t>Host international webinars focusing on issues around the globe and specific to our international members, for example Brexit </a:t>
            </a:r>
          </a:p>
          <a:p>
            <a:pPr marL="285750" indent="-285750">
              <a:spcAft>
                <a:spcPts val="1800"/>
              </a:spcAft>
              <a:buFont typeface="Arial" panose="020B0604020202020204" pitchFamily="34" charset="0"/>
              <a:buChar char="•"/>
            </a:pPr>
            <a:r>
              <a:rPr lang="en-US" sz="2400" spc="18" dirty="0">
                <a:latin typeface="+mj-lt"/>
              </a:rPr>
              <a:t>Increase networking opportunities for international firms</a:t>
            </a:r>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pic>
        <p:nvPicPr>
          <p:cNvPr id="6" name="Graphic 5" descr="Users">
            <a:extLst>
              <a:ext uri="{FF2B5EF4-FFF2-40B4-BE49-F238E27FC236}">
                <a16:creationId xmlns:a16="http://schemas.microsoft.com/office/drawing/2014/main" id="{DA6A2C80-E309-3743-86EB-67396B7999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0" y="4229100"/>
            <a:ext cx="2514600" cy="2514600"/>
          </a:xfrm>
          <a:prstGeom prst="rect">
            <a:avLst/>
          </a:prstGeom>
        </p:spPr>
      </p:pic>
    </p:spTree>
    <p:extLst>
      <p:ext uri="{BB962C8B-B14F-4D97-AF65-F5344CB8AC3E}">
        <p14:creationId xmlns:p14="http://schemas.microsoft.com/office/powerpoint/2010/main" val="158466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B22704-670C-4D32-B3FE-B46B348EA5F7}"/>
              </a:ext>
            </a:extLst>
          </p:cNvPr>
          <p:cNvSpPr/>
          <p:nvPr/>
        </p:nvSpPr>
        <p:spPr>
          <a:xfrm>
            <a:off x="0" y="0"/>
            <a:ext cx="13716000" cy="24575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0" y="617035"/>
            <a:ext cx="13716000" cy="1421030"/>
          </a:xfrm>
          <a:prstGeom prst="rect">
            <a:avLst/>
          </a:prstGeom>
        </p:spPr>
        <p:txBody>
          <a:bodyPr wrap="square" lIns="0" tIns="0" rIns="0" bIns="0" rtlCol="0" anchor="t">
            <a:spAutoFit/>
          </a:bodyPr>
          <a:lstStyle/>
          <a:p>
            <a:pPr algn="ctr">
              <a:lnSpc>
                <a:spcPts val="5759"/>
              </a:lnSpc>
            </a:pPr>
            <a:r>
              <a:rPr lang="en-US" sz="4799" spc="47" dirty="0">
                <a:solidFill>
                  <a:srgbClr val="F8FBFD"/>
                </a:solidFill>
                <a:latin typeface="Montserrat Classic Bold"/>
              </a:rPr>
              <a:t>GET INVOLVED: OPPORTUNITY FOR INTERNATIONAL MEMBERS</a:t>
            </a:r>
          </a:p>
        </p:txBody>
      </p:sp>
      <p:pic>
        <p:nvPicPr>
          <p:cNvPr id="3074" name="Picture 2" descr="Third Party Marketers Association">
            <a:extLst>
              <a:ext uri="{FF2B5EF4-FFF2-40B4-BE49-F238E27FC236}">
                <a16:creationId xmlns:a16="http://schemas.microsoft.com/office/drawing/2014/main" id="{3D0BCD4B-E557-469E-857D-0F6771804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18" y="9105900"/>
            <a:ext cx="4907756" cy="973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4A83B6FF-94D3-402F-AAA9-DD3CC7DC2229}"/>
              </a:ext>
            </a:extLst>
          </p:cNvPr>
          <p:cNvSpPr txBox="1"/>
          <p:nvPr/>
        </p:nvSpPr>
        <p:spPr>
          <a:xfrm>
            <a:off x="457200" y="3238500"/>
            <a:ext cx="12192000" cy="5239896"/>
          </a:xfrm>
          <a:prstGeom prst="rect">
            <a:avLst/>
          </a:prstGeom>
        </p:spPr>
        <p:txBody>
          <a:bodyPr wrap="square" lIns="0" tIns="0" rIns="0" bIns="0" rtlCol="0" anchor="t">
            <a:spAutoFit/>
          </a:bodyPr>
          <a:lstStyle/>
          <a:p>
            <a:pPr>
              <a:lnSpc>
                <a:spcPts val="2700"/>
              </a:lnSpc>
            </a:pPr>
            <a:r>
              <a:rPr lang="en-US" sz="3200" b="1" spc="18" dirty="0">
                <a:latin typeface="+mj-lt"/>
              </a:rPr>
              <a:t>We are seeking 3+ additional sub-committee members to complete our international sub committee. </a:t>
            </a:r>
            <a:br>
              <a:rPr lang="en-US" sz="3200" b="1" spc="18" dirty="0">
                <a:solidFill>
                  <a:srgbClr val="0070C0"/>
                </a:solidFill>
                <a:latin typeface="+mj-lt"/>
              </a:rPr>
            </a:br>
            <a:endParaRPr lang="en-US" sz="3200" b="1" spc="18" dirty="0">
              <a:latin typeface="+mj-lt"/>
            </a:endParaRPr>
          </a:p>
          <a:p>
            <a:pPr marL="285750" indent="-285750">
              <a:spcAft>
                <a:spcPts val="1800"/>
              </a:spcAft>
              <a:buFont typeface="Arial" panose="020B0604020202020204" pitchFamily="34" charset="0"/>
              <a:buChar char="•"/>
            </a:pPr>
            <a:r>
              <a:rPr lang="en-US" sz="2400" spc="18" dirty="0">
                <a:latin typeface="+mj-lt"/>
              </a:rPr>
              <a:t>Meeting min. 1x per month</a:t>
            </a:r>
          </a:p>
          <a:p>
            <a:pPr marL="285750" indent="-285750">
              <a:spcAft>
                <a:spcPts val="1800"/>
              </a:spcAft>
              <a:buFont typeface="Arial" panose="020B0604020202020204" pitchFamily="34" charset="0"/>
              <a:buChar char="•"/>
            </a:pPr>
            <a:r>
              <a:rPr lang="en-US" sz="2400" spc="18" dirty="0">
                <a:latin typeface="+mj-lt"/>
              </a:rPr>
              <a:t>Members are expected to act as advocates of the international aspect of The 3PM Association and work on projects to support that initiative </a:t>
            </a:r>
          </a:p>
          <a:p>
            <a:pPr marL="285750" indent="-285750">
              <a:spcAft>
                <a:spcPts val="1800"/>
              </a:spcAft>
              <a:buFont typeface="Arial" panose="020B0604020202020204" pitchFamily="34" charset="0"/>
              <a:buChar char="•"/>
            </a:pPr>
            <a:r>
              <a:rPr lang="en-US" sz="2400" spc="18" dirty="0">
                <a:latin typeface="+mj-lt"/>
              </a:rPr>
              <a:t>Attend the International 3PM Conference and assist with webinars</a:t>
            </a:r>
          </a:p>
          <a:p>
            <a:pPr marL="285750" indent="-285750">
              <a:spcAft>
                <a:spcPts val="1800"/>
              </a:spcAft>
              <a:buFont typeface="Arial" panose="020B0604020202020204" pitchFamily="34" charset="0"/>
              <a:buChar char="•"/>
            </a:pPr>
            <a:r>
              <a:rPr lang="en-US" sz="2400" spc="18" dirty="0">
                <a:latin typeface="+mj-lt"/>
              </a:rPr>
              <a:t>To apply please complete this application: </a:t>
            </a:r>
            <a:r>
              <a:rPr lang="en-US" sz="2400" spc="18" dirty="0">
                <a:latin typeface="+mj-lt"/>
                <a:hlinkClick r:id="rId4"/>
              </a:rPr>
              <a:t>https://airtable.com/shrGXYoFgdAmIGcO9</a:t>
            </a:r>
            <a:r>
              <a:rPr lang="en-US" sz="2400" spc="18" dirty="0">
                <a:latin typeface="+mj-lt"/>
              </a:rPr>
              <a:t> </a:t>
            </a:r>
          </a:p>
          <a:p>
            <a:endParaRPr lang="en-US" sz="2400" spc="18" dirty="0">
              <a:latin typeface="+mj-lt"/>
            </a:endParaRPr>
          </a:p>
          <a:p>
            <a:endParaRPr lang="en-US" sz="2400" dirty="0">
              <a:latin typeface="+mj-lt"/>
            </a:endParaRPr>
          </a:p>
          <a:p>
            <a:pPr>
              <a:lnSpc>
                <a:spcPts val="2700"/>
              </a:lnSpc>
            </a:pPr>
            <a:endParaRPr lang="en-US" sz="3200" b="1" spc="18" dirty="0">
              <a:latin typeface="+mj-lt"/>
            </a:endParaRPr>
          </a:p>
          <a:p>
            <a:pPr marL="800100" lvl="1" indent="-342900">
              <a:lnSpc>
                <a:spcPts val="2700"/>
              </a:lnSpc>
              <a:buFont typeface="Arial" panose="020B0604020202020204" pitchFamily="34" charset="0"/>
              <a:buChar char="•"/>
            </a:pPr>
            <a:endParaRPr lang="en-US" sz="2400" b="1" spc="18" dirty="0">
              <a:latin typeface="+mj-lt"/>
            </a:endParaRPr>
          </a:p>
        </p:txBody>
      </p:sp>
      <p:pic>
        <p:nvPicPr>
          <p:cNvPr id="4" name="Graphic 3" descr="Dance">
            <a:extLst>
              <a:ext uri="{FF2B5EF4-FFF2-40B4-BE49-F238E27FC236}">
                <a16:creationId xmlns:a16="http://schemas.microsoft.com/office/drawing/2014/main" id="{752BEEC2-86BC-E343-AE62-B75A6E52E0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8800" y="6972300"/>
            <a:ext cx="2483427" cy="2483427"/>
          </a:xfrm>
          <a:prstGeom prst="rect">
            <a:avLst/>
          </a:prstGeom>
        </p:spPr>
      </p:pic>
    </p:spTree>
    <p:extLst>
      <p:ext uri="{BB962C8B-B14F-4D97-AF65-F5344CB8AC3E}">
        <p14:creationId xmlns:p14="http://schemas.microsoft.com/office/powerpoint/2010/main" val="2070644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9071</TotalTime>
  <Words>856</Words>
  <Application>Microsoft Macintosh PowerPoint</Application>
  <PresentationFormat>Custom</PresentationFormat>
  <Paragraphs>98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 Classic</vt:lpstr>
      <vt:lpstr>Montserrat Light</vt:lpstr>
      <vt:lpstr>Calibri</vt:lpstr>
      <vt:lpstr>Montserrat Classic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Engineering Professional Presentation</dc:title>
  <dc:creator>Amanda</dc:creator>
  <cp:lastModifiedBy>Stephanie Wilks</cp:lastModifiedBy>
  <cp:revision>32</cp:revision>
  <dcterms:created xsi:type="dcterms:W3CDTF">2006-08-16T00:00:00Z</dcterms:created>
  <dcterms:modified xsi:type="dcterms:W3CDTF">2020-05-26T11:47:29Z</dcterms:modified>
  <dc:identifier>DAD6ZASEfdk</dc:identifier>
</cp:coreProperties>
</file>